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6" r:id="rId4"/>
    <p:sldId id="258" r:id="rId5"/>
    <p:sldId id="259" r:id="rId6"/>
    <p:sldId id="260" r:id="rId7"/>
    <p:sldId id="261" r:id="rId8"/>
    <p:sldId id="262" r:id="rId9"/>
    <p:sldId id="263" r:id="rId10"/>
    <p:sldId id="267" r:id="rId11"/>
    <p:sldId id="268"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AA64A36-5C70-452B-BEF8-87E2547EE7C7}">
          <p14:sldIdLst>
            <p14:sldId id="256"/>
            <p14:sldId id="257"/>
            <p14:sldId id="266"/>
            <p14:sldId id="258"/>
            <p14:sldId id="259"/>
            <p14:sldId id="260"/>
            <p14:sldId id="261"/>
            <p14:sldId id="262"/>
            <p14:sldId id="263"/>
            <p14:sldId id="267"/>
            <p14:sldId id="268"/>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Arya" userId="3fea6601c11f34ca" providerId="LiveId" clId="{FBEC015D-ABBF-426A-AB1B-96623D34077A}"/>
    <pc:docChg chg="custSel addSld modSld addSection delSection modSection">
      <pc:chgData name="Ankit Arya" userId="3fea6601c11f34ca" providerId="LiveId" clId="{FBEC015D-ABBF-426A-AB1B-96623D34077A}" dt="2023-07-08T03:53:11.753" v="524" actId="14100"/>
      <pc:docMkLst>
        <pc:docMk/>
      </pc:docMkLst>
      <pc:sldChg chg="modSp mod">
        <pc:chgData name="Ankit Arya" userId="3fea6601c11f34ca" providerId="LiveId" clId="{FBEC015D-ABBF-426A-AB1B-96623D34077A}" dt="2023-07-08T03:31:57.511" v="110" actId="207"/>
        <pc:sldMkLst>
          <pc:docMk/>
          <pc:sldMk cId="2730824855" sldId="257"/>
        </pc:sldMkLst>
        <pc:spChg chg="mod">
          <ac:chgData name="Ankit Arya" userId="3fea6601c11f34ca" providerId="LiveId" clId="{FBEC015D-ABBF-426A-AB1B-96623D34077A}" dt="2023-07-08T03:31:57.511" v="110" actId="207"/>
          <ac:spMkLst>
            <pc:docMk/>
            <pc:sldMk cId="2730824855" sldId="257"/>
            <ac:spMk id="2" creationId="{5794E8B6-DB03-6D66-0634-809F605310E6}"/>
          </ac:spMkLst>
        </pc:spChg>
        <pc:spChg chg="mod">
          <ac:chgData name="Ankit Arya" userId="3fea6601c11f34ca" providerId="LiveId" clId="{FBEC015D-ABBF-426A-AB1B-96623D34077A}" dt="2023-07-08T03:31:37.747" v="108" actId="27636"/>
          <ac:spMkLst>
            <pc:docMk/>
            <pc:sldMk cId="2730824855" sldId="257"/>
            <ac:spMk id="3" creationId="{77DEE9BD-91B6-0C1A-1DBB-F5642458B1C2}"/>
          </ac:spMkLst>
        </pc:spChg>
      </pc:sldChg>
      <pc:sldChg chg="modSp mod">
        <pc:chgData name="Ankit Arya" userId="3fea6601c11f34ca" providerId="LiveId" clId="{FBEC015D-ABBF-426A-AB1B-96623D34077A}" dt="2023-07-08T03:32:53.998" v="120" actId="20577"/>
        <pc:sldMkLst>
          <pc:docMk/>
          <pc:sldMk cId="2607222247" sldId="259"/>
        </pc:sldMkLst>
        <pc:spChg chg="mod">
          <ac:chgData name="Ankit Arya" userId="3fea6601c11f34ca" providerId="LiveId" clId="{FBEC015D-ABBF-426A-AB1B-96623D34077A}" dt="2023-07-08T03:32:53.998" v="120" actId="20577"/>
          <ac:spMkLst>
            <pc:docMk/>
            <pc:sldMk cId="2607222247" sldId="259"/>
            <ac:spMk id="3" creationId="{AB56E1D1-4DA4-2EBC-B1A3-D28A7DD93213}"/>
          </ac:spMkLst>
        </pc:spChg>
      </pc:sldChg>
      <pc:sldChg chg="addSp modSp mod">
        <pc:chgData name="Ankit Arya" userId="3fea6601c11f34ca" providerId="LiveId" clId="{FBEC015D-ABBF-426A-AB1B-96623D34077A}" dt="2023-07-08T03:50:21.225" v="507" actId="14100"/>
        <pc:sldMkLst>
          <pc:docMk/>
          <pc:sldMk cId="322125148" sldId="263"/>
        </pc:sldMkLst>
        <pc:spChg chg="mod">
          <ac:chgData name="Ankit Arya" userId="3fea6601c11f34ca" providerId="LiveId" clId="{FBEC015D-ABBF-426A-AB1B-96623D34077A}" dt="2023-07-08T03:46:53.758" v="468" actId="14100"/>
          <ac:spMkLst>
            <pc:docMk/>
            <pc:sldMk cId="322125148" sldId="263"/>
            <ac:spMk id="2" creationId="{3FD223EA-5FB8-228C-BCC6-DC6CFA17BC3F}"/>
          </ac:spMkLst>
        </pc:spChg>
        <pc:spChg chg="mod">
          <ac:chgData name="Ankit Arya" userId="3fea6601c11f34ca" providerId="LiveId" clId="{FBEC015D-ABBF-426A-AB1B-96623D34077A}" dt="2023-07-08T03:48:35.563" v="492" actId="20577"/>
          <ac:spMkLst>
            <pc:docMk/>
            <pc:sldMk cId="322125148" sldId="263"/>
            <ac:spMk id="3" creationId="{0B1151DF-F7AC-4DEF-3858-F0053B21B549}"/>
          </ac:spMkLst>
        </pc:spChg>
        <pc:picChg chg="add mod">
          <ac:chgData name="Ankit Arya" userId="3fea6601c11f34ca" providerId="LiveId" clId="{FBEC015D-ABBF-426A-AB1B-96623D34077A}" dt="2023-07-08T03:50:12.176" v="505" actId="14100"/>
          <ac:picMkLst>
            <pc:docMk/>
            <pc:sldMk cId="322125148" sldId="263"/>
            <ac:picMk id="5" creationId="{3A065F18-07AC-CB34-7AF9-D63310B56595}"/>
          </ac:picMkLst>
        </pc:picChg>
        <pc:picChg chg="add mod">
          <ac:chgData name="Ankit Arya" userId="3fea6601c11f34ca" providerId="LiveId" clId="{FBEC015D-ABBF-426A-AB1B-96623D34077A}" dt="2023-07-08T03:50:21.225" v="507" actId="14100"/>
          <ac:picMkLst>
            <pc:docMk/>
            <pc:sldMk cId="322125148" sldId="263"/>
            <ac:picMk id="7" creationId="{1647D376-D5FC-8733-58CD-533099CB6BA2}"/>
          </ac:picMkLst>
        </pc:picChg>
      </pc:sldChg>
      <pc:sldChg chg="modSp new mod">
        <pc:chgData name="Ankit Arya" userId="3fea6601c11f34ca" providerId="LiveId" clId="{FBEC015D-ABBF-426A-AB1B-96623D34077A}" dt="2023-07-08T03:30:17.690" v="103" actId="20577"/>
        <pc:sldMkLst>
          <pc:docMk/>
          <pc:sldMk cId="2667543624" sldId="266"/>
        </pc:sldMkLst>
        <pc:spChg chg="mod">
          <ac:chgData name="Ankit Arya" userId="3fea6601c11f34ca" providerId="LiveId" clId="{FBEC015D-ABBF-426A-AB1B-96623D34077A}" dt="2023-07-08T03:29:26.462" v="21" actId="20577"/>
          <ac:spMkLst>
            <pc:docMk/>
            <pc:sldMk cId="2667543624" sldId="266"/>
            <ac:spMk id="2" creationId="{A5BD88E3-B675-1156-B4FC-C48A56BA494A}"/>
          </ac:spMkLst>
        </pc:spChg>
        <pc:spChg chg="mod">
          <ac:chgData name="Ankit Arya" userId="3fea6601c11f34ca" providerId="LiveId" clId="{FBEC015D-ABBF-426A-AB1B-96623D34077A}" dt="2023-07-08T03:30:17.690" v="103" actId="20577"/>
          <ac:spMkLst>
            <pc:docMk/>
            <pc:sldMk cId="2667543624" sldId="266"/>
            <ac:spMk id="3" creationId="{F30C677D-A2E8-D7E4-74C5-8E3940AC89F7}"/>
          </ac:spMkLst>
        </pc:spChg>
      </pc:sldChg>
      <pc:sldChg chg="addSp modSp new mod">
        <pc:chgData name="Ankit Arya" userId="3fea6601c11f34ca" providerId="LiveId" clId="{FBEC015D-ABBF-426A-AB1B-96623D34077A}" dt="2023-07-08T03:51:30.547" v="514" actId="14100"/>
        <pc:sldMkLst>
          <pc:docMk/>
          <pc:sldMk cId="484582977" sldId="267"/>
        </pc:sldMkLst>
        <pc:picChg chg="add mod">
          <ac:chgData name="Ankit Arya" userId="3fea6601c11f34ca" providerId="LiveId" clId="{FBEC015D-ABBF-426A-AB1B-96623D34077A}" dt="2023-07-08T03:50:58.499" v="510" actId="14100"/>
          <ac:picMkLst>
            <pc:docMk/>
            <pc:sldMk cId="484582977" sldId="267"/>
            <ac:picMk id="3" creationId="{99CFDE2E-1B6F-C036-08F8-0BF8A7945FA1}"/>
          </ac:picMkLst>
        </pc:picChg>
        <pc:picChg chg="add mod">
          <ac:chgData name="Ankit Arya" userId="3fea6601c11f34ca" providerId="LiveId" clId="{FBEC015D-ABBF-426A-AB1B-96623D34077A}" dt="2023-07-08T03:51:30.547" v="514" actId="14100"/>
          <ac:picMkLst>
            <pc:docMk/>
            <pc:sldMk cId="484582977" sldId="267"/>
            <ac:picMk id="5" creationId="{634A93B6-AEA9-76F5-3BC8-924C4712C8D3}"/>
          </ac:picMkLst>
        </pc:picChg>
      </pc:sldChg>
      <pc:sldChg chg="addSp delSp modSp new mod">
        <pc:chgData name="Ankit Arya" userId="3fea6601c11f34ca" providerId="LiveId" clId="{FBEC015D-ABBF-426A-AB1B-96623D34077A}" dt="2023-07-08T03:53:11.753" v="524" actId="14100"/>
        <pc:sldMkLst>
          <pc:docMk/>
          <pc:sldMk cId="2724821058" sldId="268"/>
        </pc:sldMkLst>
        <pc:picChg chg="add mod">
          <ac:chgData name="Ankit Arya" userId="3fea6601c11f34ca" providerId="LiveId" clId="{FBEC015D-ABBF-426A-AB1B-96623D34077A}" dt="2023-07-08T03:52:26.205" v="519" actId="14100"/>
          <ac:picMkLst>
            <pc:docMk/>
            <pc:sldMk cId="2724821058" sldId="268"/>
            <ac:picMk id="3" creationId="{7592AC0A-2EC4-60E3-7494-5F24EF8B2314}"/>
          </ac:picMkLst>
        </pc:picChg>
        <pc:picChg chg="add del mod">
          <ac:chgData name="Ankit Arya" userId="3fea6601c11f34ca" providerId="LiveId" clId="{FBEC015D-ABBF-426A-AB1B-96623D34077A}" dt="2023-07-08T03:52:46.710" v="521" actId="931"/>
          <ac:picMkLst>
            <pc:docMk/>
            <pc:sldMk cId="2724821058" sldId="268"/>
            <ac:picMk id="5" creationId="{DF0D51DB-4284-7F52-2BBF-986B58A7F37B}"/>
          </ac:picMkLst>
        </pc:picChg>
        <pc:picChg chg="add mod">
          <ac:chgData name="Ankit Arya" userId="3fea6601c11f34ca" providerId="LiveId" clId="{FBEC015D-ABBF-426A-AB1B-96623D34077A}" dt="2023-07-08T03:53:11.753" v="524" actId="14100"/>
          <ac:picMkLst>
            <pc:docMk/>
            <pc:sldMk cId="2724821058" sldId="268"/>
            <ac:picMk id="7" creationId="{4E61C6D6-6589-BAD3-7160-31C55746F165}"/>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7/8/2023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7/8/2023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7/8/2023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7/8/2023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7/8/2023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7/8/2023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7/8/2023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ankitsisodiya623@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0599-603C-92B7-F637-B4FBB065A5CC}"/>
              </a:ext>
            </a:extLst>
          </p:cNvPr>
          <p:cNvSpPr>
            <a:spLocks noGrp="1"/>
          </p:cNvSpPr>
          <p:nvPr>
            <p:ph type="ctrTitle"/>
          </p:nvPr>
        </p:nvSpPr>
        <p:spPr>
          <a:xfrm>
            <a:off x="1156447" y="629025"/>
            <a:ext cx="9672918" cy="685800"/>
          </a:xfrm>
        </p:spPr>
        <p:txBody>
          <a:bodyPr>
            <a:normAutofit/>
          </a:bodyPr>
          <a:lstStyle/>
          <a:p>
            <a:r>
              <a:rPr lang="en-US" sz="3200" b="1" dirty="0">
                <a:latin typeface="Times New Roman" panose="02020603050405020304" pitchFamily="18" charset="0"/>
                <a:cs typeface="Times New Roman" panose="02020603050405020304" pitchFamily="18" charset="0"/>
              </a:rPr>
              <a:t>Student details</a:t>
            </a:r>
            <a:endParaRPr lang="en-IN"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3906294-0B1E-D47C-A597-961FE62F0C3C}"/>
              </a:ext>
            </a:extLst>
          </p:cNvPr>
          <p:cNvSpPr>
            <a:spLocks noGrp="1"/>
          </p:cNvSpPr>
          <p:nvPr>
            <p:ph type="subTitle" idx="1"/>
          </p:nvPr>
        </p:nvSpPr>
        <p:spPr>
          <a:xfrm>
            <a:off x="995081" y="2000625"/>
            <a:ext cx="10470777" cy="3064434"/>
          </a:xfrm>
        </p:spPr>
        <p:txBody>
          <a:bodyPr/>
          <a:lstStyle/>
          <a:p>
            <a:r>
              <a:rPr lang="en-US" dirty="0"/>
              <a:t>-</a:t>
            </a:r>
            <a:r>
              <a:rPr lang="en-US" dirty="0">
                <a:latin typeface="Times New Roman" panose="02020603050405020304" pitchFamily="18" charset="0"/>
                <a:cs typeface="Times New Roman" panose="02020603050405020304" pitchFamily="18" charset="0"/>
              </a:rPr>
              <a:t>Name:- Ankit Kumar Singh</a:t>
            </a:r>
          </a:p>
          <a:p>
            <a:r>
              <a:rPr lang="en-US" dirty="0">
                <a:latin typeface="Times New Roman" panose="02020603050405020304" pitchFamily="18" charset="0"/>
                <a:cs typeface="Times New Roman" panose="02020603050405020304" pitchFamily="18" charset="0"/>
              </a:rPr>
              <a:t>-Skills build Email ID:- </a:t>
            </a:r>
            <a:r>
              <a:rPr lang="en-US" dirty="0">
                <a:latin typeface="Times New Roman" panose="02020603050405020304" pitchFamily="18" charset="0"/>
                <a:cs typeface="Times New Roman" panose="02020603050405020304" pitchFamily="18" charset="0"/>
                <a:hlinkClick r:id="rId2"/>
              </a:rPr>
              <a:t>ankitsisodiya623@gmail.com</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-Collage Name:- Roorkee Institute Of Technology, Roorkee</a:t>
            </a:r>
          </a:p>
          <a:p>
            <a:r>
              <a:rPr lang="en-US" dirty="0">
                <a:latin typeface="Times New Roman" panose="02020603050405020304" pitchFamily="18" charset="0"/>
                <a:cs typeface="Times New Roman" panose="02020603050405020304" pitchFamily="18" charset="0"/>
              </a:rPr>
              <a:t>-Internship Domain:- Front end Development</a:t>
            </a:r>
          </a:p>
          <a:p>
            <a:r>
              <a:rPr lang="en-US" dirty="0">
                <a:latin typeface="Times New Roman" panose="02020603050405020304" pitchFamily="18" charset="0"/>
                <a:cs typeface="Times New Roman" panose="02020603050405020304" pitchFamily="18" charset="0"/>
              </a:rPr>
              <a:t>-Internship start and end date:- 12/06/2023 to 24/07/2023</a:t>
            </a:r>
          </a:p>
          <a:p>
            <a:endParaRPr lang="en-US" dirty="0"/>
          </a:p>
          <a:p>
            <a:r>
              <a:rPr lang="en-US" dirty="0"/>
              <a:t> </a:t>
            </a:r>
            <a:endParaRPr lang="en-IN" dirty="0"/>
          </a:p>
        </p:txBody>
      </p:sp>
      <p:pic>
        <p:nvPicPr>
          <p:cNvPr id="5" name="Picture 4">
            <a:extLst>
              <a:ext uri="{FF2B5EF4-FFF2-40B4-BE49-F238E27FC236}">
                <a16:creationId xmlns:a16="http://schemas.microsoft.com/office/drawing/2014/main" id="{8D7F8FB7-EF5E-8778-5E10-D6FFB54C6DB2}"/>
              </a:ext>
            </a:extLst>
          </p:cNvPr>
          <p:cNvPicPr>
            <a:picLocks noChangeAspect="1"/>
          </p:cNvPicPr>
          <p:nvPr/>
        </p:nvPicPr>
        <p:blipFill>
          <a:blip r:embed="rId3"/>
          <a:stretch>
            <a:fillRect/>
          </a:stretch>
        </p:blipFill>
        <p:spPr>
          <a:xfrm>
            <a:off x="9511065" y="2126131"/>
            <a:ext cx="2044441" cy="2127622"/>
          </a:xfrm>
          <a:prstGeom prst="rect">
            <a:avLst/>
          </a:prstGeom>
        </p:spPr>
      </p:pic>
    </p:spTree>
    <p:extLst>
      <p:ext uri="{BB962C8B-B14F-4D97-AF65-F5344CB8AC3E}">
        <p14:creationId xmlns:p14="http://schemas.microsoft.com/office/powerpoint/2010/main" val="4216087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CFDE2E-1B6F-C036-08F8-0BF8A7945FA1}"/>
              </a:ext>
            </a:extLst>
          </p:cNvPr>
          <p:cNvPicPr>
            <a:picLocks noChangeAspect="1"/>
          </p:cNvPicPr>
          <p:nvPr/>
        </p:nvPicPr>
        <p:blipFill>
          <a:blip r:embed="rId2"/>
          <a:stretch>
            <a:fillRect/>
          </a:stretch>
        </p:blipFill>
        <p:spPr>
          <a:xfrm>
            <a:off x="6006352" y="159298"/>
            <a:ext cx="6185647" cy="6539404"/>
          </a:xfrm>
          <a:prstGeom prst="rect">
            <a:avLst/>
          </a:prstGeom>
        </p:spPr>
      </p:pic>
      <p:pic>
        <p:nvPicPr>
          <p:cNvPr id="5" name="Picture 4">
            <a:extLst>
              <a:ext uri="{FF2B5EF4-FFF2-40B4-BE49-F238E27FC236}">
                <a16:creationId xmlns:a16="http://schemas.microsoft.com/office/drawing/2014/main" id="{634A93B6-AEA9-76F5-3BC8-924C4712C8D3}"/>
              </a:ext>
            </a:extLst>
          </p:cNvPr>
          <p:cNvPicPr>
            <a:picLocks noChangeAspect="1"/>
          </p:cNvPicPr>
          <p:nvPr/>
        </p:nvPicPr>
        <p:blipFill>
          <a:blip r:embed="rId3"/>
          <a:stretch>
            <a:fillRect/>
          </a:stretch>
        </p:blipFill>
        <p:spPr>
          <a:xfrm>
            <a:off x="0" y="15477"/>
            <a:ext cx="5916706" cy="6539404"/>
          </a:xfrm>
          <a:prstGeom prst="rect">
            <a:avLst/>
          </a:prstGeom>
        </p:spPr>
      </p:pic>
    </p:spTree>
    <p:extLst>
      <p:ext uri="{BB962C8B-B14F-4D97-AF65-F5344CB8AC3E}">
        <p14:creationId xmlns:p14="http://schemas.microsoft.com/office/powerpoint/2010/main" val="484582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2AC0A-2EC4-60E3-7494-5F24EF8B2314}"/>
              </a:ext>
            </a:extLst>
          </p:cNvPr>
          <p:cNvPicPr>
            <a:picLocks noChangeAspect="1"/>
          </p:cNvPicPr>
          <p:nvPr/>
        </p:nvPicPr>
        <p:blipFill>
          <a:blip r:embed="rId2"/>
          <a:stretch>
            <a:fillRect/>
          </a:stretch>
        </p:blipFill>
        <p:spPr>
          <a:xfrm>
            <a:off x="0" y="0"/>
            <a:ext cx="5934635" cy="6558056"/>
          </a:xfrm>
          <a:prstGeom prst="rect">
            <a:avLst/>
          </a:prstGeom>
        </p:spPr>
      </p:pic>
      <p:pic>
        <p:nvPicPr>
          <p:cNvPr id="7" name="Picture 6">
            <a:extLst>
              <a:ext uri="{FF2B5EF4-FFF2-40B4-BE49-F238E27FC236}">
                <a16:creationId xmlns:a16="http://schemas.microsoft.com/office/drawing/2014/main" id="{4E61C6D6-6589-BAD3-7160-31C55746F165}"/>
              </a:ext>
            </a:extLst>
          </p:cNvPr>
          <p:cNvPicPr>
            <a:picLocks noChangeAspect="1"/>
          </p:cNvPicPr>
          <p:nvPr/>
        </p:nvPicPr>
        <p:blipFill>
          <a:blip r:embed="rId3"/>
          <a:stretch>
            <a:fillRect/>
          </a:stretch>
        </p:blipFill>
        <p:spPr>
          <a:xfrm>
            <a:off x="5934634" y="0"/>
            <a:ext cx="6257365" cy="6673850"/>
          </a:xfrm>
          <a:prstGeom prst="rect">
            <a:avLst/>
          </a:prstGeom>
        </p:spPr>
      </p:pic>
    </p:spTree>
    <p:extLst>
      <p:ext uri="{BB962C8B-B14F-4D97-AF65-F5344CB8AC3E}">
        <p14:creationId xmlns:p14="http://schemas.microsoft.com/office/powerpoint/2010/main" val="2724821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2FC2-D759-45A4-0F9F-4AF2CBE00C1C}"/>
              </a:ext>
            </a:extLst>
          </p:cNvPr>
          <p:cNvSpPr>
            <a:spLocks noGrp="1"/>
          </p:cNvSpPr>
          <p:nvPr>
            <p:ph type="ctrTitle"/>
          </p:nvPr>
        </p:nvSpPr>
        <p:spPr>
          <a:xfrm>
            <a:off x="815788" y="649351"/>
            <a:ext cx="10820400" cy="685800"/>
          </a:xfrm>
        </p:spPr>
        <p:txBody>
          <a:bodyPr>
            <a:normAutofit/>
          </a:bodyPr>
          <a:lstStyle/>
          <a:p>
            <a:r>
              <a:rPr lang="en-US" sz="4000" dirty="0">
                <a:latin typeface="Times New Roman" panose="02020603050405020304" pitchFamily="18" charset="0"/>
                <a:cs typeface="Times New Roman" panose="02020603050405020304" pitchFamily="18" charset="0"/>
              </a:rPr>
              <a:t>Results:-</a:t>
            </a:r>
            <a:endParaRPr lang="en-IN" sz="4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2AC7B9A-1EF4-0163-7D1A-165A21B59693}"/>
              </a:ext>
            </a:extLst>
          </p:cNvPr>
          <p:cNvPicPr>
            <a:picLocks noChangeAspect="1"/>
          </p:cNvPicPr>
          <p:nvPr/>
        </p:nvPicPr>
        <p:blipFill>
          <a:blip r:embed="rId2"/>
          <a:stretch>
            <a:fillRect/>
          </a:stretch>
        </p:blipFill>
        <p:spPr>
          <a:xfrm>
            <a:off x="409544" y="1627682"/>
            <a:ext cx="3673642" cy="2204137"/>
          </a:xfrm>
          <a:prstGeom prst="rect">
            <a:avLst/>
          </a:prstGeom>
        </p:spPr>
      </p:pic>
      <p:pic>
        <p:nvPicPr>
          <p:cNvPr id="15" name="Picture 14">
            <a:extLst>
              <a:ext uri="{FF2B5EF4-FFF2-40B4-BE49-F238E27FC236}">
                <a16:creationId xmlns:a16="http://schemas.microsoft.com/office/drawing/2014/main" id="{FA602B06-4770-BF04-5746-97BDC71FCA06}"/>
              </a:ext>
            </a:extLst>
          </p:cNvPr>
          <p:cNvPicPr>
            <a:picLocks noChangeAspect="1"/>
          </p:cNvPicPr>
          <p:nvPr/>
        </p:nvPicPr>
        <p:blipFill>
          <a:blip r:embed="rId3"/>
          <a:stretch>
            <a:fillRect/>
          </a:stretch>
        </p:blipFill>
        <p:spPr>
          <a:xfrm>
            <a:off x="4451921" y="1627682"/>
            <a:ext cx="3673643" cy="2204137"/>
          </a:xfrm>
          <a:prstGeom prst="rect">
            <a:avLst/>
          </a:prstGeom>
        </p:spPr>
      </p:pic>
      <p:pic>
        <p:nvPicPr>
          <p:cNvPr id="20" name="Picture 19">
            <a:extLst>
              <a:ext uri="{FF2B5EF4-FFF2-40B4-BE49-F238E27FC236}">
                <a16:creationId xmlns:a16="http://schemas.microsoft.com/office/drawing/2014/main" id="{96C4F3DD-4527-2977-4D71-C3E77FCDC125}"/>
              </a:ext>
            </a:extLst>
          </p:cNvPr>
          <p:cNvPicPr>
            <a:picLocks noChangeAspect="1"/>
          </p:cNvPicPr>
          <p:nvPr/>
        </p:nvPicPr>
        <p:blipFill>
          <a:blip r:embed="rId4"/>
          <a:stretch>
            <a:fillRect/>
          </a:stretch>
        </p:blipFill>
        <p:spPr>
          <a:xfrm>
            <a:off x="8494299" y="1627683"/>
            <a:ext cx="3245224" cy="2204137"/>
          </a:xfrm>
          <a:prstGeom prst="rect">
            <a:avLst/>
          </a:prstGeom>
        </p:spPr>
      </p:pic>
      <p:pic>
        <p:nvPicPr>
          <p:cNvPr id="22" name="Picture 21">
            <a:extLst>
              <a:ext uri="{FF2B5EF4-FFF2-40B4-BE49-F238E27FC236}">
                <a16:creationId xmlns:a16="http://schemas.microsoft.com/office/drawing/2014/main" id="{9A881B33-4D3C-0125-E173-A7058F73F004}"/>
              </a:ext>
            </a:extLst>
          </p:cNvPr>
          <p:cNvPicPr>
            <a:picLocks noChangeAspect="1"/>
          </p:cNvPicPr>
          <p:nvPr/>
        </p:nvPicPr>
        <p:blipFill>
          <a:blip r:embed="rId5"/>
          <a:stretch>
            <a:fillRect/>
          </a:stretch>
        </p:blipFill>
        <p:spPr>
          <a:xfrm>
            <a:off x="4451920" y="4208930"/>
            <a:ext cx="3673643" cy="1999719"/>
          </a:xfrm>
          <a:prstGeom prst="rect">
            <a:avLst/>
          </a:prstGeom>
        </p:spPr>
      </p:pic>
    </p:spTree>
    <p:extLst>
      <p:ext uri="{BB962C8B-B14F-4D97-AF65-F5344CB8AC3E}">
        <p14:creationId xmlns:p14="http://schemas.microsoft.com/office/powerpoint/2010/main" val="33991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9007-CC9B-53D7-E901-35E8E57444AD}"/>
              </a:ext>
            </a:extLst>
          </p:cNvPr>
          <p:cNvSpPr>
            <a:spLocks noGrp="1"/>
          </p:cNvSpPr>
          <p:nvPr>
            <p:ph type="ctrTitle"/>
          </p:nvPr>
        </p:nvSpPr>
        <p:spPr>
          <a:xfrm>
            <a:off x="4186518" y="1803405"/>
            <a:ext cx="6633882" cy="1154948"/>
          </a:xfrm>
        </p:spPr>
        <p:txBody>
          <a:bodyPr>
            <a:normAutofit/>
          </a:bodyPr>
          <a:lstStyle/>
          <a:p>
            <a:r>
              <a:rPr lang="en-US" sz="4000" dirty="0">
                <a:latin typeface="Times New Roman" panose="02020603050405020304" pitchFamily="18" charset="0"/>
                <a:cs typeface="Times New Roman" panose="02020603050405020304" pitchFamily="18" charset="0"/>
              </a:rPr>
              <a:t>Links:-</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2185665-72FA-F931-532D-8044FB35662D}"/>
              </a:ext>
            </a:extLst>
          </p:cNvPr>
          <p:cNvSpPr>
            <a:spLocks noGrp="1"/>
          </p:cNvSpPr>
          <p:nvPr>
            <p:ph type="subTitle" idx="1"/>
          </p:nvPr>
        </p:nvSpPr>
        <p:spPr>
          <a:xfrm>
            <a:off x="89647" y="3632201"/>
            <a:ext cx="10730753" cy="2329328"/>
          </a:xfrm>
        </p:spPr>
        <p:txBody>
          <a:bodyPr>
            <a:normAutofit/>
          </a:bodyPr>
          <a:lstStyle/>
          <a:p>
            <a:r>
              <a:rPr lang="en-US" sz="2400" dirty="0">
                <a:latin typeface="Times New Roman" panose="02020603050405020304" pitchFamily="18" charset="0"/>
                <a:cs typeface="Times New Roman" panose="02020603050405020304" pitchFamily="18" charset="0"/>
              </a:rPr>
              <a:t>GitHub repositories:-</a:t>
            </a:r>
          </a:p>
          <a:p>
            <a:r>
              <a:rPr lang="en-US" sz="2400" dirty="0">
                <a:latin typeface="Times New Roman" panose="02020603050405020304" pitchFamily="18" charset="0"/>
                <a:cs typeface="Times New Roman" panose="02020603050405020304" pitchFamily="18" charset="0"/>
              </a:rPr>
              <a:t>                                       https://github.com/ankitsisodiya623/OCTANET_JUNE</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874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E8B6-DB03-6D66-0634-809F605310E6}"/>
              </a:ext>
            </a:extLst>
          </p:cNvPr>
          <p:cNvSpPr>
            <a:spLocks noGrp="1"/>
          </p:cNvSpPr>
          <p:nvPr>
            <p:ph type="ctrTitle"/>
          </p:nvPr>
        </p:nvSpPr>
        <p:spPr>
          <a:xfrm>
            <a:off x="4016188" y="2438400"/>
            <a:ext cx="6929718" cy="1281953"/>
          </a:xfrm>
        </p:spPr>
        <p:txBody>
          <a:bodyPr>
            <a:normAutofit/>
          </a:bodyPr>
          <a:lstStyle/>
          <a:p>
            <a:r>
              <a:rPr lang="en-US" sz="4800" b="1" dirty="0">
                <a:solidFill>
                  <a:srgbClr val="FF0000"/>
                </a:solidFill>
                <a:latin typeface="Times New Roman" panose="02020603050405020304" pitchFamily="18" charset="0"/>
                <a:cs typeface="Times New Roman" panose="02020603050405020304" pitchFamily="18" charset="0"/>
              </a:rPr>
              <a:t>Zomato clone</a:t>
            </a:r>
            <a:endParaRPr lang="en-IN" sz="4800" b="1" dirty="0">
              <a:solidFill>
                <a:srgbClr val="FF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7DEE9BD-91B6-0C1A-1DBB-F5642458B1C2}"/>
              </a:ext>
            </a:extLst>
          </p:cNvPr>
          <p:cNvSpPr>
            <a:spLocks noGrp="1"/>
          </p:cNvSpPr>
          <p:nvPr>
            <p:ph type="subTitle" idx="1"/>
          </p:nvPr>
        </p:nvSpPr>
        <p:spPr>
          <a:xfrm>
            <a:off x="1846728" y="1740648"/>
            <a:ext cx="8973671" cy="276411"/>
          </a:xfrm>
        </p:spPr>
        <p:txBody>
          <a:bodyPr>
            <a:normAutofit fontScale="85000" lnSpcReduction="20000"/>
          </a:bodyPr>
          <a:lstStyle/>
          <a:p>
            <a:r>
              <a:rPr lang="en-US" dirty="0"/>
              <a:t> </a:t>
            </a:r>
            <a:endParaRPr lang="en-IN" dirty="0"/>
          </a:p>
        </p:txBody>
      </p:sp>
    </p:spTree>
    <p:extLst>
      <p:ext uri="{BB962C8B-B14F-4D97-AF65-F5344CB8AC3E}">
        <p14:creationId xmlns:p14="http://schemas.microsoft.com/office/powerpoint/2010/main" val="2730824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D88E3-B675-1156-B4FC-C48A56BA494A}"/>
              </a:ext>
            </a:extLst>
          </p:cNvPr>
          <p:cNvSpPr>
            <a:spLocks noGrp="1"/>
          </p:cNvSpPr>
          <p:nvPr>
            <p:ph type="ctrTitle"/>
          </p:nvPr>
        </p:nvSpPr>
        <p:spPr>
          <a:xfrm>
            <a:off x="878540" y="986118"/>
            <a:ext cx="9941859" cy="1111623"/>
          </a:xfrm>
        </p:spPr>
        <p:txBody>
          <a:bodyPr>
            <a:normAutofit/>
          </a:bodyPr>
          <a:lstStyle/>
          <a:p>
            <a:r>
              <a:rPr lang="en-US" sz="4000" dirty="0">
                <a:latin typeface="Times New Roman" panose="02020603050405020304" pitchFamily="18" charset="0"/>
                <a:cs typeface="Times New Roman" panose="02020603050405020304" pitchFamily="18" charset="0"/>
              </a:rPr>
              <a:t>Project topic:</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F30C677D-A2E8-D7E4-74C5-8E3940AC89F7}"/>
              </a:ext>
            </a:extLst>
          </p:cNvPr>
          <p:cNvSpPr>
            <a:spLocks noGrp="1"/>
          </p:cNvSpPr>
          <p:nvPr>
            <p:ph type="subTitle" idx="1"/>
          </p:nvPr>
        </p:nvSpPr>
        <p:spPr>
          <a:xfrm>
            <a:off x="2895600" y="2294964"/>
            <a:ext cx="7924800" cy="2805953"/>
          </a:xfrm>
        </p:spPr>
        <p:txBody>
          <a:bodyPr>
            <a:normAutofit lnSpcReduction="10000"/>
          </a:bodyPr>
          <a:lstStyle/>
          <a:p>
            <a:endParaRPr lang="en-US" sz="2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-using this web application we are trying to solve real-world problems.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-You can order your food with your phone anywhere at any time.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are committed to delivering good and fresh quality food.</a:t>
            </a:r>
          </a:p>
          <a:p>
            <a:r>
              <a:rPr lang="en-US" dirty="0"/>
              <a:t> </a:t>
            </a:r>
            <a:endParaRPr lang="en-IN" dirty="0"/>
          </a:p>
          <a:p>
            <a:endParaRPr lang="en-IN" dirty="0"/>
          </a:p>
        </p:txBody>
      </p:sp>
    </p:spTree>
    <p:extLst>
      <p:ext uri="{BB962C8B-B14F-4D97-AF65-F5344CB8AC3E}">
        <p14:creationId xmlns:p14="http://schemas.microsoft.com/office/powerpoint/2010/main" val="2667543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6845-0791-7C45-1E9B-D152A2AF2549}"/>
              </a:ext>
            </a:extLst>
          </p:cNvPr>
          <p:cNvSpPr>
            <a:spLocks noGrp="1"/>
          </p:cNvSpPr>
          <p:nvPr>
            <p:ph type="ctrTitle"/>
          </p:nvPr>
        </p:nvSpPr>
        <p:spPr>
          <a:xfrm>
            <a:off x="1371600" y="0"/>
            <a:ext cx="9448800" cy="905435"/>
          </a:xfrm>
        </p:spPr>
        <p:txBody>
          <a:bodyPr>
            <a:normAutofit/>
          </a:bodyPr>
          <a:lstStyle/>
          <a:p>
            <a:r>
              <a:rPr lang="en-US" sz="4000" dirty="0">
                <a:latin typeface="Times New Roman" panose="02020603050405020304" pitchFamily="18" charset="0"/>
                <a:cs typeface="Times New Roman" panose="02020603050405020304" pitchFamily="18" charset="0"/>
              </a:rPr>
              <a:t>Agenda:</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08D8B41-5749-AB27-F3A1-204CBA9C35B9}"/>
              </a:ext>
            </a:extLst>
          </p:cNvPr>
          <p:cNvSpPr>
            <a:spLocks noGrp="1"/>
          </p:cNvSpPr>
          <p:nvPr>
            <p:ph type="subTitle" idx="1"/>
          </p:nvPr>
        </p:nvSpPr>
        <p:spPr>
          <a:xfrm>
            <a:off x="2052918" y="1272988"/>
            <a:ext cx="9780494" cy="5450542"/>
          </a:xfrm>
        </p:spPr>
        <p:txBody>
          <a:bodyPr/>
          <a:lstStyle/>
          <a:p>
            <a:r>
              <a:rPr lang="en-IN" sz="2400" b="0" i="0" dirty="0">
                <a:solidFill>
                  <a:srgbClr val="D1D5DB"/>
                </a:solidFill>
                <a:effectLst/>
                <a:latin typeface="Times New Roman" panose="02020603050405020304" pitchFamily="18" charset="0"/>
                <a:cs typeface="Times New Roman" panose="02020603050405020304" pitchFamily="18" charset="0"/>
              </a:rPr>
              <a:t>Food Delivery</a:t>
            </a:r>
            <a:r>
              <a:rPr lang="en-IN" b="0" i="0" dirty="0">
                <a:solidFill>
                  <a:srgbClr val="D1D5DB"/>
                </a:solidFill>
                <a:effectLst/>
                <a:latin typeface="Times New Roman" panose="02020603050405020304" pitchFamily="18" charset="0"/>
                <a:cs typeface="Times New Roman" panose="02020603050405020304" pitchFamily="18" charset="0"/>
              </a:rPr>
              <a:t>:-</a:t>
            </a:r>
            <a:r>
              <a:rPr lang="en-US" b="0" i="0" dirty="0">
                <a:solidFill>
                  <a:srgbClr val="D1D5DB"/>
                </a:solidFill>
                <a:effectLst/>
                <a:latin typeface="Times New Roman" panose="02020603050405020304" pitchFamily="18" charset="0"/>
                <a:cs typeface="Times New Roman" panose="02020603050405020304" pitchFamily="18" charset="0"/>
              </a:rPr>
              <a:t>Zomato primarily focuses on providing food delivery services, connecting customers with local restaurants, and facilitating the delivery of food orders. They aim to provide a seamless and efficient food delivery experience for their users.</a:t>
            </a:r>
          </a:p>
          <a:p>
            <a:r>
              <a:rPr lang="en-US" sz="2400" b="0" i="0" dirty="0">
                <a:solidFill>
                  <a:srgbClr val="D1D5DB"/>
                </a:solidFill>
                <a:effectLst/>
                <a:latin typeface="Times New Roman" panose="02020603050405020304" pitchFamily="18" charset="0"/>
                <a:cs typeface="Times New Roman" panose="02020603050405020304" pitchFamily="18" charset="0"/>
              </a:rPr>
              <a:t>Restaurant Discovery</a:t>
            </a:r>
            <a:r>
              <a:rPr lang="en-US" b="0" i="0" dirty="0">
                <a:solidFill>
                  <a:srgbClr val="D1D5DB"/>
                </a:solidFill>
                <a:effectLst/>
                <a:latin typeface="Times New Roman" panose="02020603050405020304" pitchFamily="18" charset="0"/>
                <a:cs typeface="Times New Roman" panose="02020603050405020304" pitchFamily="18" charset="0"/>
              </a:rPr>
              <a:t>:- Zomato helps users discover and explore restaurants in their area. Their platform includes restaurant listings, menus, user reviews, ratings, and photos to assist users in making informed decisions about where to dine out or order food from.</a:t>
            </a:r>
          </a:p>
          <a:p>
            <a:r>
              <a:rPr lang="en-US" sz="2400" b="0" i="0" dirty="0">
                <a:solidFill>
                  <a:srgbClr val="D1D5DB"/>
                </a:solidFill>
                <a:effectLst/>
                <a:latin typeface="Times New Roman" panose="02020603050405020304" pitchFamily="18" charset="0"/>
                <a:cs typeface="Times New Roman" panose="02020603050405020304" pitchFamily="18" charset="0"/>
              </a:rPr>
              <a:t>Expansion and Growth</a:t>
            </a:r>
            <a:r>
              <a:rPr lang="en-US" b="0" i="0" dirty="0">
                <a:solidFill>
                  <a:srgbClr val="D1D5DB"/>
                </a:solidFill>
                <a:effectLst/>
                <a:latin typeface="Times New Roman" panose="02020603050405020304" pitchFamily="18" charset="0"/>
                <a:cs typeface="Times New Roman" panose="02020603050405020304" pitchFamily="18" charset="0"/>
              </a:rPr>
              <a:t>: Zomato has been expanding its operations globally. They have a presence in multiple countries and continue to explore new markets and regions. Their agenda likely includes identifying opportunities for expansion, entering new cities, and increasing their market share.</a:t>
            </a:r>
          </a:p>
          <a:p>
            <a:r>
              <a:rPr lang="en-US" sz="2400" b="0" i="0" dirty="0">
                <a:solidFill>
                  <a:srgbClr val="D1D5DB"/>
                </a:solidFill>
                <a:effectLst/>
                <a:latin typeface="Times New Roman" panose="02020603050405020304" pitchFamily="18" charset="0"/>
                <a:cs typeface="Times New Roman" panose="02020603050405020304" pitchFamily="18" charset="0"/>
              </a:rPr>
              <a:t>Customer Satisfaction and Retention</a:t>
            </a:r>
            <a:r>
              <a:rPr lang="en-US" b="0" i="0" dirty="0">
                <a:solidFill>
                  <a:srgbClr val="D1D5DB"/>
                </a:solidFill>
                <a:effectLst/>
                <a:latin typeface="Times New Roman" panose="02020603050405020304" pitchFamily="18" charset="0"/>
                <a:cs typeface="Times New Roman" panose="02020603050405020304" pitchFamily="18" charset="0"/>
              </a:rPr>
              <a:t>: Providing a satisfactory user experience and retaining customers are likely important aspects of Zomato's agenda. They may prioritize customer support, quality control, and implementing measures to ensure customer satisfaction.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74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2777D-76A3-A627-4533-83678CF35C22}"/>
              </a:ext>
            </a:extLst>
          </p:cNvPr>
          <p:cNvSpPr>
            <a:spLocks noGrp="1"/>
          </p:cNvSpPr>
          <p:nvPr>
            <p:ph type="ctrTitle"/>
          </p:nvPr>
        </p:nvSpPr>
        <p:spPr>
          <a:xfrm>
            <a:off x="0" y="1"/>
            <a:ext cx="10820400" cy="1030940"/>
          </a:xfrm>
        </p:spPr>
        <p:txBody>
          <a:bodyPr>
            <a:normAutofit/>
          </a:bodyPr>
          <a:lstStyle/>
          <a:p>
            <a:r>
              <a:rPr lang="en-US" sz="3200" b="1" dirty="0">
                <a:latin typeface="Times New Roman" panose="02020603050405020304" pitchFamily="18" charset="0"/>
                <a:cs typeface="Times New Roman" panose="02020603050405020304" pitchFamily="18" charset="0"/>
              </a:rPr>
              <a:t>Project Overview:</a:t>
            </a:r>
            <a:endParaRPr lang="en-IN" sz="32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AB56E1D1-4DA4-2EBC-B1A3-D28A7DD93213}"/>
              </a:ext>
            </a:extLst>
          </p:cNvPr>
          <p:cNvSpPr>
            <a:spLocks noGrp="1"/>
          </p:cNvSpPr>
          <p:nvPr>
            <p:ph type="subTitle" idx="1"/>
          </p:nvPr>
        </p:nvSpPr>
        <p:spPr>
          <a:xfrm>
            <a:off x="1048871" y="1156447"/>
            <a:ext cx="10291482" cy="5701552"/>
          </a:xfrm>
        </p:spPr>
        <p:txBody>
          <a:bodyPr/>
          <a:lstStyle/>
          <a:p>
            <a:r>
              <a:rPr lang="en-US" dirty="0">
                <a:latin typeface="Times New Roman" panose="02020603050405020304" pitchFamily="18" charset="0"/>
                <a:cs typeface="Times New Roman" panose="02020603050405020304" pitchFamily="18" charset="0"/>
              </a:rPr>
              <a:t>It’s a Zomato clone web application that is built by using technology like HTML5, CSS, and JavaScript.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Purpose:</a:t>
            </a:r>
          </a:p>
          <a:p>
            <a:r>
              <a:rPr lang="en-US" dirty="0">
                <a:latin typeface="Times New Roman" panose="02020603050405020304" pitchFamily="18" charset="0"/>
                <a:cs typeface="Times New Roman" panose="02020603050405020304" pitchFamily="18" charset="0"/>
              </a:rPr>
              <a:t>                 1.</a:t>
            </a:r>
            <a:r>
              <a:rPr lang="en-IN" b="0" i="0" dirty="0">
                <a:solidFill>
                  <a:srgbClr val="D1D5DB"/>
                </a:solidFill>
                <a:effectLst/>
                <a:latin typeface="Times New Roman" panose="02020603050405020304" pitchFamily="18" charset="0"/>
                <a:cs typeface="Times New Roman" panose="02020603050405020304" pitchFamily="18" charset="0"/>
              </a:rPr>
              <a:t> Food Delivery</a:t>
            </a:r>
          </a:p>
          <a:p>
            <a:r>
              <a:rPr lang="en-IN" dirty="0">
                <a:solidFill>
                  <a:srgbClr val="D1D5DB"/>
                </a:solidFill>
                <a:latin typeface="Times New Roman" panose="02020603050405020304" pitchFamily="18" charset="0"/>
                <a:cs typeface="Times New Roman" panose="02020603050405020304" pitchFamily="18" charset="0"/>
              </a:rPr>
              <a:t>                 2.</a:t>
            </a:r>
            <a:r>
              <a:rPr lang="en-IN" b="0" i="0" dirty="0">
                <a:solidFill>
                  <a:srgbClr val="D1D5DB"/>
                </a:solidFill>
                <a:effectLst/>
                <a:latin typeface="Times New Roman" panose="02020603050405020304" pitchFamily="18" charset="0"/>
                <a:cs typeface="Times New Roman" panose="02020603050405020304" pitchFamily="18" charset="0"/>
              </a:rPr>
              <a:t> Restaurant Discovery</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3.</a:t>
            </a:r>
            <a:r>
              <a:rPr lang="en-IN" b="0" i="0" dirty="0">
                <a:solidFill>
                  <a:srgbClr val="D1D5DB"/>
                </a:solidFill>
                <a:effectLst/>
                <a:latin typeface="Times New Roman" panose="02020603050405020304" pitchFamily="18" charset="0"/>
                <a:cs typeface="Times New Roman" panose="02020603050405020304" pitchFamily="18" charset="0"/>
              </a:rPr>
              <a:t> Expansion and Growth</a:t>
            </a:r>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4.</a:t>
            </a:r>
            <a:r>
              <a:rPr lang="en-IN" b="0" i="0" dirty="0">
                <a:solidFill>
                  <a:srgbClr val="D1D5DB"/>
                </a:solidFill>
                <a:effectLst/>
                <a:latin typeface="Times New Roman" panose="02020603050405020304" pitchFamily="18" charset="0"/>
                <a:cs typeface="Times New Roman" panose="02020603050405020304" pitchFamily="18" charset="0"/>
              </a:rPr>
              <a:t> Technology and Innovation</a:t>
            </a:r>
          </a:p>
          <a:p>
            <a:r>
              <a:rPr lang="en-IN" dirty="0">
                <a:solidFill>
                  <a:srgbClr val="D1D5DB"/>
                </a:solidFill>
                <a:latin typeface="Times New Roman" panose="02020603050405020304" pitchFamily="18" charset="0"/>
                <a:cs typeface="Times New Roman" panose="02020603050405020304" pitchFamily="18" charset="0"/>
              </a:rPr>
              <a:t>                 5.</a:t>
            </a:r>
            <a:r>
              <a:rPr lang="en-IN" b="0" i="0" dirty="0">
                <a:solidFill>
                  <a:srgbClr val="D1D5DB"/>
                </a:solidFill>
                <a:effectLst/>
                <a:latin typeface="Times New Roman" panose="02020603050405020304" pitchFamily="18" charset="0"/>
                <a:cs typeface="Times New Roman" panose="02020603050405020304" pitchFamily="18" charset="0"/>
              </a:rPr>
              <a:t> Customer Satisfaction and Retention</a:t>
            </a:r>
          </a:p>
          <a:p>
            <a:endParaRPr lang="en-IN" dirty="0">
              <a:solidFill>
                <a:srgbClr val="D1D5DB"/>
              </a:solidFill>
              <a:latin typeface="Times New Roman" panose="02020603050405020304" pitchFamily="18" charset="0"/>
              <a:cs typeface="Times New Roman" panose="02020603050405020304" pitchFamily="18" charset="0"/>
            </a:endParaRPr>
          </a:p>
          <a:p>
            <a:r>
              <a:rPr lang="en-IN" dirty="0">
                <a:solidFill>
                  <a:srgbClr val="D1D5DB"/>
                </a:solidFill>
                <a:latin typeface="Times New Roman" panose="02020603050405020304" pitchFamily="18" charset="0"/>
                <a:cs typeface="Times New Roman" panose="02020603050405020304" pitchFamily="18" charset="0"/>
              </a:rPr>
              <a:t>Scope:</a:t>
            </a:r>
          </a:p>
          <a:p>
            <a:r>
              <a:rPr lang="en-IN" dirty="0">
                <a:solidFill>
                  <a:srgbClr val="D1D5DB"/>
                </a:solidFill>
                <a:latin typeface="Times New Roman" panose="02020603050405020304" pitchFamily="18" charset="0"/>
                <a:cs typeface="Times New Roman" panose="02020603050405020304" pitchFamily="18" charset="0"/>
              </a:rPr>
              <a:t>              </a:t>
            </a:r>
            <a:r>
              <a:rPr lang="en-US" b="0" i="0" dirty="0">
                <a:solidFill>
                  <a:srgbClr val="D1D5DB"/>
                </a:solidFill>
                <a:effectLst/>
                <a:latin typeface="Times New Roman" panose="02020603050405020304" pitchFamily="18" charset="0"/>
                <a:cs typeface="Times New Roman" panose="02020603050405020304" pitchFamily="18" charset="0"/>
              </a:rPr>
              <a:t>The scope of Zomato primarily revolves around its core services of food delivery and        restaurant discovery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722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88D9C-1B0D-C64C-613A-74C6548B3421}"/>
              </a:ext>
            </a:extLst>
          </p:cNvPr>
          <p:cNvSpPr>
            <a:spLocks noGrp="1"/>
          </p:cNvSpPr>
          <p:nvPr>
            <p:ph type="ctrTitle"/>
          </p:nvPr>
        </p:nvSpPr>
        <p:spPr>
          <a:xfrm>
            <a:off x="770965" y="0"/>
            <a:ext cx="10049435" cy="941294"/>
          </a:xfrm>
        </p:spPr>
        <p:txBody>
          <a:bodyPr>
            <a:normAutofit/>
          </a:bodyPr>
          <a:lstStyle/>
          <a:p>
            <a:r>
              <a:rPr lang="en-US" sz="4000" dirty="0">
                <a:latin typeface="Times New Roman" panose="02020603050405020304" pitchFamily="18" charset="0"/>
                <a:cs typeface="Times New Roman" panose="02020603050405020304" pitchFamily="18" charset="0"/>
              </a:rPr>
              <a:t>End-user:</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0E8EB74-D610-6D76-9079-99DA068C6396}"/>
              </a:ext>
            </a:extLst>
          </p:cNvPr>
          <p:cNvSpPr>
            <a:spLocks noGrp="1"/>
          </p:cNvSpPr>
          <p:nvPr>
            <p:ph type="subTitle" idx="1"/>
          </p:nvPr>
        </p:nvSpPr>
        <p:spPr>
          <a:xfrm>
            <a:off x="1577788" y="1111624"/>
            <a:ext cx="10479740" cy="5647764"/>
          </a:xfrm>
        </p:spPr>
        <p:txBody>
          <a:bodyPr/>
          <a:lstStyle/>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Food Enthusiasts: </a:t>
            </a:r>
            <a:r>
              <a:rPr lang="en-US" b="0" i="0" dirty="0">
                <a:solidFill>
                  <a:srgbClr val="D1D5DB"/>
                </a:solidFill>
                <a:effectLst/>
                <a:latin typeface="Times New Roman" panose="02020603050405020304" pitchFamily="18" charset="0"/>
                <a:cs typeface="Times New Roman" panose="02020603050405020304" pitchFamily="18" charset="0"/>
              </a:rPr>
              <a:t>People who enjoy exploring different cuisines, trying out new restaurants, and discovering unique dining experiences. They use Zomato to search for restaurants, read reviews, and make informed decisions about where to dine.</a:t>
            </a:r>
          </a:p>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Busy Professionals: </a:t>
            </a:r>
            <a:r>
              <a:rPr lang="en-US" b="0" i="0" dirty="0">
                <a:solidFill>
                  <a:srgbClr val="D1D5DB"/>
                </a:solidFill>
                <a:effectLst/>
                <a:latin typeface="Times New Roman" panose="02020603050405020304" pitchFamily="18" charset="0"/>
                <a:cs typeface="Times New Roman" panose="02020603050405020304" pitchFamily="18" charset="0"/>
              </a:rPr>
              <a:t>Individuals with demanding schedules who prefer the convenience of ordering food for delivery or pickup. Zomato provides them with a wide selection of restaurants and menu options, making it easier to satisfy their culinary preferences without spending time on cooking or grocery shopping.</a:t>
            </a:r>
          </a:p>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Students: Students </a:t>
            </a:r>
            <a:r>
              <a:rPr lang="en-US" b="0" i="0" dirty="0">
                <a:solidFill>
                  <a:srgbClr val="D1D5DB"/>
                </a:solidFill>
                <a:effectLst/>
                <a:latin typeface="Times New Roman" panose="02020603050405020304" pitchFamily="18" charset="0"/>
                <a:cs typeface="Times New Roman" panose="02020603050405020304" pitchFamily="18" charset="0"/>
              </a:rPr>
              <a:t>often rely on food delivery services due to their busy academic schedules. Zomato offers them a convenient way to order meals from nearby restaurants, allowing them to focus on their studies while enjoying a variety of food options.</a:t>
            </a:r>
          </a:p>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Families and Households: </a:t>
            </a:r>
            <a:r>
              <a:rPr lang="en-US" b="0" i="0" dirty="0">
                <a:solidFill>
                  <a:srgbClr val="D1D5DB"/>
                </a:solidFill>
                <a:effectLst/>
                <a:latin typeface="Times New Roman" panose="02020603050405020304" pitchFamily="18" charset="0"/>
                <a:cs typeface="Times New Roman" panose="02020603050405020304" pitchFamily="18" charset="0"/>
              </a:rPr>
              <a:t>Zomato is also used by families and households who want to enjoy meals together without cooking or going out. They can order food for delivery from a range of cuisines and restaurants, accommodating different preferences within the household.</a:t>
            </a:r>
          </a:p>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Travelers: </a:t>
            </a:r>
            <a:r>
              <a:rPr lang="en-US" b="0" i="0" dirty="0">
                <a:solidFill>
                  <a:srgbClr val="D1D5DB"/>
                </a:solidFill>
                <a:effectLst/>
                <a:latin typeface="Times New Roman" panose="02020603050405020304" pitchFamily="18" charset="0"/>
                <a:cs typeface="Times New Roman" panose="02020603050405020304" pitchFamily="18" charset="0"/>
              </a:rPr>
              <a:t>People who are visiting new cities or countries may use Zomato to explore local cuisine and find restaurants that suit their preferences. Zomato's restaurant discovery feature helps travelers make dining choices based on reviews, ratings, and location</a:t>
            </a:r>
          </a:p>
          <a:p>
            <a:endParaRPr lang="en-IN" dirty="0"/>
          </a:p>
        </p:txBody>
      </p:sp>
    </p:spTree>
    <p:extLst>
      <p:ext uri="{BB962C8B-B14F-4D97-AF65-F5344CB8AC3E}">
        <p14:creationId xmlns:p14="http://schemas.microsoft.com/office/powerpoint/2010/main" val="299910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A34E-6784-D2AB-3202-0E694C9BB6A5}"/>
              </a:ext>
            </a:extLst>
          </p:cNvPr>
          <p:cNvSpPr>
            <a:spLocks noGrp="1"/>
          </p:cNvSpPr>
          <p:nvPr>
            <p:ph type="ctrTitle"/>
          </p:nvPr>
        </p:nvSpPr>
        <p:spPr>
          <a:xfrm>
            <a:off x="0" y="1"/>
            <a:ext cx="10820400" cy="995082"/>
          </a:xfrm>
        </p:spPr>
        <p:txBody>
          <a:bodyPr>
            <a:normAutofit/>
          </a:bodyPr>
          <a:lstStyle/>
          <a:p>
            <a:r>
              <a:rPr lang="en-US" sz="4000" dirty="0">
                <a:latin typeface="Times New Roman" panose="02020603050405020304" pitchFamily="18" charset="0"/>
                <a:cs typeface="Times New Roman" panose="02020603050405020304" pitchFamily="18" charset="0"/>
              </a:rPr>
              <a:t>Problem &amp; solution:</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0B082AB-6D5F-1A2C-0658-7769DEE2B1E7}"/>
              </a:ext>
            </a:extLst>
          </p:cNvPr>
          <p:cNvSpPr>
            <a:spLocks noGrp="1"/>
          </p:cNvSpPr>
          <p:nvPr>
            <p:ph type="subTitle" idx="1"/>
          </p:nvPr>
        </p:nvSpPr>
        <p:spPr>
          <a:xfrm>
            <a:off x="376518" y="1102659"/>
            <a:ext cx="11385176" cy="5611906"/>
          </a:xfrm>
        </p:spPr>
        <p:txBody>
          <a:bodyPr>
            <a:normAutofit fontScale="85000" lnSpcReduction="20000"/>
          </a:bodyPr>
          <a:lstStyle/>
          <a:p>
            <a:pPr algn="l">
              <a:buFont typeface="+mj-lt"/>
              <a:buAutoNum type="arabicPeriod"/>
            </a:pPr>
            <a:r>
              <a:rPr lang="en-US" sz="2800" b="0" i="0" dirty="0">
                <a:solidFill>
                  <a:srgbClr val="D1D5DB"/>
                </a:solidFill>
                <a:effectLst/>
                <a:latin typeface="Times New Roman" panose="02020603050405020304" pitchFamily="18" charset="0"/>
                <a:cs typeface="Times New Roman" panose="02020603050405020304" pitchFamily="18" charset="0"/>
              </a:rPr>
              <a:t>Restaurant Discovery</a:t>
            </a:r>
            <a:r>
              <a:rPr lang="en-US" b="0" i="0" dirty="0">
                <a:solidFill>
                  <a:srgbClr val="D1D5DB"/>
                </a:solidFill>
                <a:effectLst/>
                <a:latin typeface="Times New Roman" panose="02020603050405020304" pitchFamily="18" charset="0"/>
                <a:cs typeface="Times New Roman" panose="02020603050405020304" pitchFamily="18" charset="0"/>
              </a:rPr>
              <a:t>: Zomato helps consumers discover restaurants in their area. It provides comprehensive information about restaurants, including menus, reviews, ratings, photos, and contact details. This solves the problem of uncertainty or lack of information when trying to decide where to eat.</a:t>
            </a:r>
          </a:p>
          <a:p>
            <a:pPr algn="l">
              <a:buFont typeface="+mj-lt"/>
              <a:buAutoNum type="arabicPeriod"/>
            </a:pPr>
            <a:r>
              <a:rPr lang="en-US" sz="2800" b="0" i="0" dirty="0">
                <a:solidFill>
                  <a:srgbClr val="D1D5DB"/>
                </a:solidFill>
                <a:effectLst/>
                <a:latin typeface="Times New Roman" panose="02020603050405020304" pitchFamily="18" charset="0"/>
                <a:cs typeface="Times New Roman" panose="02020603050405020304" pitchFamily="18" charset="0"/>
              </a:rPr>
              <a:t>Food Delivery Convenience</a:t>
            </a:r>
            <a:r>
              <a:rPr lang="en-US" b="0" i="0" dirty="0">
                <a:solidFill>
                  <a:srgbClr val="D1D5DB"/>
                </a:solidFill>
                <a:effectLst/>
                <a:latin typeface="Times New Roman" panose="02020603050405020304" pitchFamily="18" charset="0"/>
                <a:cs typeface="Times New Roman" panose="02020603050405020304" pitchFamily="18" charset="0"/>
              </a:rPr>
              <a:t>: Zomato offers a convenient platform for consumers to order food for delivery from a wide range of restaurants. This solves the problem of limited food options or the need to cook when individuals may not have the time, ingredients, or inclination to prepare a meal.</a:t>
            </a:r>
          </a:p>
          <a:p>
            <a:pPr algn="l">
              <a:buFont typeface="+mj-lt"/>
              <a:buAutoNum type="arabicPeriod"/>
            </a:pPr>
            <a:r>
              <a:rPr lang="en-US" sz="2800" b="0" i="0" dirty="0">
                <a:solidFill>
                  <a:srgbClr val="D1D5DB"/>
                </a:solidFill>
                <a:effectLst/>
                <a:latin typeface="Times New Roman" panose="02020603050405020304" pitchFamily="18" charset="0"/>
                <a:cs typeface="Times New Roman" panose="02020603050405020304" pitchFamily="18" charset="0"/>
              </a:rPr>
              <a:t>Time-Saving</a:t>
            </a:r>
            <a:r>
              <a:rPr lang="en-US" b="0" i="0" dirty="0">
                <a:solidFill>
                  <a:srgbClr val="D1D5DB"/>
                </a:solidFill>
                <a:effectLst/>
                <a:latin typeface="Times New Roman" panose="02020603050405020304" pitchFamily="18" charset="0"/>
                <a:cs typeface="Times New Roman" panose="02020603050405020304" pitchFamily="18" charset="0"/>
              </a:rPr>
              <a:t>: Zomato saves consumers time by eliminating the need to physically visit multiple restaurants or make phone calls to place food orders. Users can browse through menus, customize orders, and make payments online, all within the Zomato app or website.</a:t>
            </a:r>
          </a:p>
          <a:p>
            <a:pPr algn="l">
              <a:buFont typeface="+mj-lt"/>
              <a:buAutoNum type="arabicPeriod"/>
            </a:pPr>
            <a:r>
              <a:rPr lang="en-US" sz="2800" b="0" i="0" dirty="0">
                <a:solidFill>
                  <a:srgbClr val="D1D5DB"/>
                </a:solidFill>
                <a:effectLst/>
                <a:latin typeface="Times New Roman" panose="02020603050405020304" pitchFamily="18" charset="0"/>
                <a:cs typeface="Times New Roman" panose="02020603050405020304" pitchFamily="18" charset="0"/>
              </a:rPr>
              <a:t>Reviews and Ratings: </a:t>
            </a:r>
            <a:r>
              <a:rPr lang="en-US" b="0" i="0" dirty="0">
                <a:solidFill>
                  <a:srgbClr val="D1D5DB"/>
                </a:solidFill>
                <a:effectLst/>
                <a:latin typeface="Times New Roman" panose="02020603050405020304" pitchFamily="18" charset="0"/>
                <a:cs typeface="Times New Roman" panose="02020603050405020304" pitchFamily="18" charset="0"/>
              </a:rPr>
              <a:t>Zomato provides a platform for users to read and contribute reviews and ratings for restaurants. This helps consumers make informed decisions about where to dine or order food based on the experiences of others. It solves the problem of uncertainty or disappointment that can arise from choosing a restaurant blindly.</a:t>
            </a:r>
          </a:p>
          <a:p>
            <a:pPr algn="l">
              <a:buFont typeface="+mj-lt"/>
              <a:buAutoNum type="arabicPeriod"/>
            </a:pPr>
            <a:r>
              <a:rPr lang="en-US" sz="2800" b="0" i="0" dirty="0">
                <a:solidFill>
                  <a:srgbClr val="D1D5DB"/>
                </a:solidFill>
                <a:effectLst/>
                <a:latin typeface="Times New Roman" panose="02020603050405020304" pitchFamily="18" charset="0"/>
                <a:cs typeface="Times New Roman" panose="02020603050405020304" pitchFamily="18" charset="0"/>
              </a:rPr>
              <a:t>Increased Visibility for Restaurants: </a:t>
            </a:r>
            <a:r>
              <a:rPr lang="en-US" b="0" i="0" dirty="0">
                <a:solidFill>
                  <a:srgbClr val="D1D5DB"/>
                </a:solidFill>
                <a:effectLst/>
                <a:latin typeface="Times New Roman" panose="02020603050405020304" pitchFamily="18" charset="0"/>
                <a:cs typeface="Times New Roman" panose="02020603050405020304" pitchFamily="18" charset="0"/>
              </a:rPr>
              <a:t>Zomato offers restaurants an online presence and exposure to a wide audience. Restaurants can showcase their menus, photos, and customer reviews, helping them attract new customers and increase their visibility. This solves the problem of limited marketing reach and helps restaurants stand out in a competitive industry.</a:t>
            </a:r>
          </a:p>
          <a:p>
            <a:pPr algn="l">
              <a:buFont typeface="+mj-lt"/>
              <a:buAutoNum type="arabicPeriod"/>
            </a:pPr>
            <a:r>
              <a:rPr lang="en-US" sz="2800" b="0" i="0" dirty="0">
                <a:solidFill>
                  <a:srgbClr val="D1D5DB"/>
                </a:solidFill>
                <a:effectLst/>
                <a:latin typeface="Times New Roman" panose="02020603050405020304" pitchFamily="18" charset="0"/>
                <a:cs typeface="Times New Roman" panose="02020603050405020304" pitchFamily="18" charset="0"/>
              </a:rPr>
              <a:t>Delivery Logistics: </a:t>
            </a:r>
            <a:r>
              <a:rPr lang="en-US" b="0" i="0" dirty="0">
                <a:solidFill>
                  <a:srgbClr val="D1D5DB"/>
                </a:solidFill>
                <a:effectLst/>
                <a:latin typeface="Times New Roman" panose="02020603050405020304" pitchFamily="18" charset="0"/>
                <a:cs typeface="Times New Roman" panose="02020603050405020304" pitchFamily="18" charset="0"/>
              </a:rPr>
              <a:t>For restaurants that offer delivery services, Zomato provides a platform that handles the logistics of food delivery. It connects restaurants with delivery partners, streamlining the delivery process and ensuring efficient and timely delivery of orders. This solves the problem of managing in-house delivery operations for restaurants.</a:t>
            </a:r>
          </a:p>
          <a:p>
            <a:pPr algn="l">
              <a:buFont typeface="+mj-lt"/>
              <a:buAutoNum type="arabicPeriod"/>
            </a:pPr>
            <a:r>
              <a:rPr lang="en-US" sz="2800" b="0" i="0" dirty="0">
                <a:solidFill>
                  <a:srgbClr val="D1D5DB"/>
                </a:solidFill>
                <a:effectLst/>
                <a:latin typeface="Times New Roman" panose="02020603050405020304" pitchFamily="18" charset="0"/>
                <a:cs typeface="Times New Roman" panose="02020603050405020304" pitchFamily="18" charset="0"/>
              </a:rPr>
              <a:t>Table Reservations: </a:t>
            </a:r>
            <a:r>
              <a:rPr lang="en-US" b="0" i="0" dirty="0">
                <a:solidFill>
                  <a:srgbClr val="D1D5DB"/>
                </a:solidFill>
                <a:effectLst/>
                <a:latin typeface="Times New Roman" panose="02020603050405020304" pitchFamily="18" charset="0"/>
                <a:cs typeface="Times New Roman" panose="02020603050405020304" pitchFamily="18" charset="0"/>
              </a:rPr>
              <a:t>Zomato's table reservation feature allows users to book tables at participating restaurants. This solves the problem of waiting for a table or uncertainty about getting a seat at a restaurant during peak hours, enhancing the dining experience for consumers.</a:t>
            </a:r>
          </a:p>
          <a:p>
            <a:endParaRPr lang="en-IN" dirty="0"/>
          </a:p>
        </p:txBody>
      </p:sp>
    </p:spTree>
    <p:extLst>
      <p:ext uri="{BB962C8B-B14F-4D97-AF65-F5344CB8AC3E}">
        <p14:creationId xmlns:p14="http://schemas.microsoft.com/office/powerpoint/2010/main" val="1850051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394AB-ABEF-C43A-385B-9E9CEA692A91}"/>
              </a:ext>
            </a:extLst>
          </p:cNvPr>
          <p:cNvSpPr>
            <a:spLocks noGrp="1"/>
          </p:cNvSpPr>
          <p:nvPr>
            <p:ph type="ctrTitle"/>
          </p:nvPr>
        </p:nvSpPr>
        <p:spPr>
          <a:xfrm>
            <a:off x="519953" y="1"/>
            <a:ext cx="10300447" cy="842681"/>
          </a:xfrm>
        </p:spPr>
        <p:txBody>
          <a:bodyPr>
            <a:normAutofit/>
          </a:bodyPr>
          <a:lstStyle/>
          <a:p>
            <a:r>
              <a:rPr lang="en-US" sz="4000" dirty="0">
                <a:latin typeface="Times New Roman" panose="02020603050405020304" pitchFamily="18" charset="0"/>
                <a:cs typeface="Times New Roman" panose="02020603050405020304" pitchFamily="18" charset="0"/>
              </a:rPr>
              <a:t>Unique features:</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2949AD0-195D-1737-01B5-DC3DF490B0EF}"/>
              </a:ext>
            </a:extLst>
          </p:cNvPr>
          <p:cNvSpPr>
            <a:spLocks noGrp="1"/>
          </p:cNvSpPr>
          <p:nvPr>
            <p:ph type="subTitle" idx="1"/>
          </p:nvPr>
        </p:nvSpPr>
        <p:spPr>
          <a:xfrm>
            <a:off x="1039906" y="1084728"/>
            <a:ext cx="11026588" cy="5674659"/>
          </a:xfrm>
        </p:spPr>
        <p:txBody>
          <a:bodyPr>
            <a:normAutofit fontScale="92500" lnSpcReduction="10000"/>
          </a:bodyPr>
          <a:lstStyle/>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User-Generated Content: </a:t>
            </a:r>
            <a:r>
              <a:rPr lang="en-US" b="0" i="0" dirty="0">
                <a:solidFill>
                  <a:srgbClr val="D1D5DB"/>
                </a:solidFill>
                <a:effectLst/>
                <a:latin typeface="Times New Roman" panose="02020603050405020304" pitchFamily="18" charset="0"/>
                <a:cs typeface="Times New Roman" panose="02020603050405020304" pitchFamily="18" charset="0"/>
              </a:rPr>
              <a:t>we encourage users to contribute their reviews, ratings, photos, and recommendations for restaurants. This user-generated content creates a vibrant and interactive platform where people can share their dining experiences and insights with others. It sets Zomato apart by providing a robust database of user opinions and feedback.</a:t>
            </a:r>
          </a:p>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Foodie Community: </a:t>
            </a:r>
            <a:r>
              <a:rPr lang="en-US" b="0" i="0" dirty="0">
                <a:solidFill>
                  <a:srgbClr val="D1D5DB"/>
                </a:solidFill>
                <a:effectLst/>
                <a:latin typeface="Times New Roman" panose="02020603050405020304" pitchFamily="18" charset="0"/>
                <a:cs typeface="Times New Roman" panose="02020603050405020304" pitchFamily="18" charset="0"/>
              </a:rPr>
              <a:t>we have cultivated a community of food enthusiasts, often referred to as "foodies." This community aspect allows users to follow each other, interact with fellow food lovers, and discover new restaurants and dishes through recommendations from like-minded individuals. The social networking aspect of Zomato enhances the overall user experience and creates a sense of belonging.</a:t>
            </a:r>
          </a:p>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Food Events and Meetups: </a:t>
            </a:r>
            <a:r>
              <a:rPr lang="en-US" b="0" i="0" dirty="0">
                <a:solidFill>
                  <a:srgbClr val="D1D5DB"/>
                </a:solidFill>
                <a:effectLst/>
                <a:latin typeface="Times New Roman" panose="02020603050405020304" pitchFamily="18" charset="0"/>
                <a:cs typeface="Times New Roman" panose="02020603050405020304" pitchFamily="18" charset="0"/>
              </a:rPr>
              <a:t>we organize food-related events, meetups, and collaborations with restaurants and chefs. These events provide opportunities for users to engage with the local food scene, try new dishes, and connect with others who share their passion for food. This unique feature sets Zomato apart by offering offline experiences that go beyond the traditional online food delivery model.</a:t>
            </a:r>
          </a:p>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Collections and Food Guides: </a:t>
            </a:r>
            <a:r>
              <a:rPr lang="en-US" b="0" i="0" dirty="0">
                <a:solidFill>
                  <a:srgbClr val="D1D5DB"/>
                </a:solidFill>
                <a:effectLst/>
                <a:latin typeface="Times New Roman" panose="02020603050405020304" pitchFamily="18" charset="0"/>
                <a:cs typeface="Times New Roman" panose="02020603050405020304" pitchFamily="18" charset="0"/>
              </a:rPr>
              <a:t>we curate collections and food guides based on different themes, cuisines, or occasions. These curated lists help users discover trending restaurants, hidden gems, and popular dishes in their area. The emphasis on curation and personalized recommendations distinguishes Zomato as a platform that goes beyond basic listings.</a:t>
            </a:r>
          </a:p>
          <a:p>
            <a:pPr algn="l">
              <a:buFont typeface="+mj-lt"/>
              <a:buAutoNum type="arabicPeriod"/>
            </a:pPr>
            <a:r>
              <a:rPr lang="en-US" sz="2400" b="0" i="0" dirty="0">
                <a:solidFill>
                  <a:srgbClr val="D1D5DB"/>
                </a:solidFill>
                <a:effectLst/>
                <a:latin typeface="Times New Roman" panose="02020603050405020304" pitchFamily="18" charset="0"/>
                <a:cs typeface="Times New Roman" panose="02020603050405020304" pitchFamily="18" charset="0"/>
              </a:rPr>
              <a:t>Zomato Gold: </a:t>
            </a:r>
            <a:r>
              <a:rPr lang="en-US" b="0" i="0" dirty="0">
                <a:solidFill>
                  <a:srgbClr val="D1D5DB"/>
                </a:solidFill>
                <a:effectLst/>
                <a:latin typeface="Times New Roman" panose="02020603050405020304" pitchFamily="18" charset="0"/>
                <a:cs typeface="Times New Roman" panose="02020603050405020304" pitchFamily="18" charset="0"/>
              </a:rPr>
              <a:t>Zomato Gold is a subscription program that offers exclusive deals, discounts, and perks at partner restaurants. Subscribers can enjoy complimentary dishes or beverages or get discounts on their total bill. This unique loyalty program sets Zomato apart by providing additional value to its users and encouraging them to try new restaurants.</a:t>
            </a:r>
          </a:p>
          <a:p>
            <a:endParaRPr lang="en-IN" dirty="0"/>
          </a:p>
        </p:txBody>
      </p:sp>
    </p:spTree>
    <p:extLst>
      <p:ext uri="{BB962C8B-B14F-4D97-AF65-F5344CB8AC3E}">
        <p14:creationId xmlns:p14="http://schemas.microsoft.com/office/powerpoint/2010/main" val="2856414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223EA-5FB8-228C-BCC6-DC6CFA17BC3F}"/>
              </a:ext>
            </a:extLst>
          </p:cNvPr>
          <p:cNvSpPr>
            <a:spLocks noGrp="1"/>
          </p:cNvSpPr>
          <p:nvPr>
            <p:ph type="ctrTitle"/>
          </p:nvPr>
        </p:nvSpPr>
        <p:spPr>
          <a:xfrm>
            <a:off x="197224" y="0"/>
            <a:ext cx="3290048" cy="869576"/>
          </a:xfrm>
        </p:spPr>
        <p:txBody>
          <a:bodyPr>
            <a:normAutofit/>
          </a:bodyPr>
          <a:lstStyle/>
          <a:p>
            <a:r>
              <a:rPr lang="en-US" sz="4000" dirty="0">
                <a:latin typeface="Times New Roman" panose="02020603050405020304" pitchFamily="18" charset="0"/>
                <a:cs typeface="Times New Roman" panose="02020603050405020304" pitchFamily="18" charset="0"/>
              </a:rPr>
              <a:t>Modeling:</a:t>
            </a:r>
            <a:endParaRPr lang="en-IN" sz="4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B1151DF-F7AC-4DEF-3858-F0053B21B549}"/>
              </a:ext>
            </a:extLst>
          </p:cNvPr>
          <p:cNvSpPr>
            <a:spLocks noGrp="1"/>
          </p:cNvSpPr>
          <p:nvPr>
            <p:ph type="subTitle" idx="1"/>
          </p:nvPr>
        </p:nvSpPr>
        <p:spPr>
          <a:xfrm>
            <a:off x="0" y="788894"/>
            <a:ext cx="12192000" cy="6069106"/>
          </a:xfrm>
        </p:spPr>
        <p:txBody>
          <a:bodyPr>
            <a:noAutofit/>
          </a:bodyPr>
          <a:lstStyle/>
          <a:p>
            <a:r>
              <a:rPr lang="en-US" dirty="0"/>
              <a:t>Codes:-</a:t>
            </a:r>
          </a:p>
        </p:txBody>
      </p:sp>
      <p:pic>
        <p:nvPicPr>
          <p:cNvPr id="5" name="Picture 4">
            <a:extLst>
              <a:ext uri="{FF2B5EF4-FFF2-40B4-BE49-F238E27FC236}">
                <a16:creationId xmlns:a16="http://schemas.microsoft.com/office/drawing/2014/main" id="{3A065F18-07AC-CB34-7AF9-D63310B56595}"/>
              </a:ext>
            </a:extLst>
          </p:cNvPr>
          <p:cNvPicPr>
            <a:picLocks noChangeAspect="1"/>
          </p:cNvPicPr>
          <p:nvPr/>
        </p:nvPicPr>
        <p:blipFill>
          <a:blip r:embed="rId2"/>
          <a:stretch>
            <a:fillRect/>
          </a:stretch>
        </p:blipFill>
        <p:spPr>
          <a:xfrm>
            <a:off x="62753" y="1156445"/>
            <a:ext cx="5719482" cy="5585013"/>
          </a:xfrm>
          <a:prstGeom prst="rect">
            <a:avLst/>
          </a:prstGeom>
        </p:spPr>
      </p:pic>
      <p:pic>
        <p:nvPicPr>
          <p:cNvPr id="7" name="Picture 6">
            <a:extLst>
              <a:ext uri="{FF2B5EF4-FFF2-40B4-BE49-F238E27FC236}">
                <a16:creationId xmlns:a16="http://schemas.microsoft.com/office/drawing/2014/main" id="{1647D376-D5FC-8733-58CD-533099CB6BA2}"/>
              </a:ext>
            </a:extLst>
          </p:cNvPr>
          <p:cNvPicPr>
            <a:picLocks noChangeAspect="1"/>
          </p:cNvPicPr>
          <p:nvPr/>
        </p:nvPicPr>
        <p:blipFill>
          <a:blip r:embed="rId3"/>
          <a:stretch>
            <a:fillRect/>
          </a:stretch>
        </p:blipFill>
        <p:spPr>
          <a:xfrm>
            <a:off x="5844989" y="1156445"/>
            <a:ext cx="6347011" cy="5585012"/>
          </a:xfrm>
          <a:prstGeom prst="rect">
            <a:avLst/>
          </a:prstGeom>
        </p:spPr>
      </p:pic>
    </p:spTree>
    <p:extLst>
      <p:ext uri="{BB962C8B-B14F-4D97-AF65-F5344CB8AC3E}">
        <p14:creationId xmlns:p14="http://schemas.microsoft.com/office/powerpoint/2010/main" val="32212514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133</TotalTime>
  <Words>1264</Words>
  <Application>Microsoft Office PowerPoint</Application>
  <PresentationFormat>Widescreen</PresentationFormat>
  <Paragraphs>61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Times New Roman</vt:lpstr>
      <vt:lpstr>Vapor Trail</vt:lpstr>
      <vt:lpstr>Student details</vt:lpstr>
      <vt:lpstr>Zomato clone</vt:lpstr>
      <vt:lpstr>Project topic:</vt:lpstr>
      <vt:lpstr>Agenda:</vt:lpstr>
      <vt:lpstr>Project Overview:</vt:lpstr>
      <vt:lpstr>End-user:</vt:lpstr>
      <vt:lpstr>Problem &amp; solution:</vt:lpstr>
      <vt:lpstr>Unique features:</vt:lpstr>
      <vt:lpstr>Modeling:</vt:lpstr>
      <vt:lpstr>PowerPoint Presentation</vt:lpstr>
      <vt:lpstr>PowerPoint Presentation</vt:lpstr>
      <vt:lpstr>Results:-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details</dc:title>
  <dc:creator>Ankit Arya</dc:creator>
  <cp:lastModifiedBy>Ankit Arya</cp:lastModifiedBy>
  <cp:revision>1</cp:revision>
  <dcterms:created xsi:type="dcterms:W3CDTF">2023-07-05T04:50:54Z</dcterms:created>
  <dcterms:modified xsi:type="dcterms:W3CDTF">2023-07-08T03:53:28Z</dcterms:modified>
</cp:coreProperties>
</file>